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6.xml" ContentType="application/vnd.openxmlformats-officedocument.presentationml.notesSlide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</p:embeddedFont>
    <p:embeddedFont>
      <p:font typeface="Saira Medium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18:38.50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0 401 0,'4455'-400'0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19:35.908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0,'4500'0'0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19:40.70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0,'4946'45'0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19:47.094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0,'4279'0'0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30T18:19:51.883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0 164,'464'-34,"-391"26,77-14,-82 11,119-5,1081 18,-1188 2,124 22,-109-12,16 6,-61-10,100 7,330-19,-445 0,0-1,61-15,-59 10,1 1,42-1,8 7,-42 2,0-3,86-13,-72 5,97-3,-62 7,128-32,-215 37,7 0,-1-1,1 0,0-1,-1 0,22-9,-18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30T18:20:05.80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0 136,'8'7,"-1"-1,1 0,1-1,-1 0,1 0,12 5,16 8,30 17,2-3,0-4,2-2,83 18,303 45,-405-80,913 106,-589-91,69 3,-111-29,-324 1,0-1,-1 0,0 0,1-1,-1 0,0-1,-1 0,17-10,0-4,34-29,-9 6,-8 8,-24 17,1 0,1 2,1 0,0 1,1 1,0 2,0 0,26-8,18 4,-42 10,0-2,-1 0,38-16,-34 10,168-72,-169 75,0 1,0 1,1 1,-1 2,47-3,-69 7,0 0,-1 1,1-1,0 1,0 0,0 0,0 0,0 0,-1 1,1-1,-1 1,1 0,-1 0,0 0,1 1,-1-1,0 1,-1 0,1-1,0 1,-1 1,0-1,1 0,-1 0,-1 1,1 0,0-1,-1 1,0 0,0-1,0 1,1 5,1 14,-1 0,0 0,-2 0,-3 34,1-26,1 54,2-52,-1 0,-2-1,-1 1,-2-1,-10 38,13-65,0 1,-1-1,0 1,0-1,-1 0,1 0,-1 0,0-1,0 1,-1-1,1 0,-1-1,0 1,0-1,0 1,-1-2,1 1,-1 0,1-1,-1 0,0-1,0 1,-7 0,-15 2,-1-1,1-2,-49-3,41 1,-58-1,-109-5,199 6,-1 1,1-1,0 0,0 0,0-1,0 1,0-1,1 0,-1 0,0 0,1 0,-1 0,1-1,0 0,0 0,0 0,0 0,0 0,1 0,-1-1,1 1,0-1,0 0,0 0,1 0,-1 0,1 0,0 0,-1-6,-1-12,1 0,1 0,0 0,5-33,-2 20,-1 5,-1 0,-2 0,-1 0,-1 0,-8-30,8 45,0 2,-1-1,-1 1,0-1,-1 2,0-1,-1 1,0 0,-1 0,0 1,-1 1,-17-15,-1 2,-2 2,-1 1,-46-23,57 35,1 0,-2 1,1 0,-1 2,1 1,-2 0,-26 0,13 5,-1 1,0 3,1 0,0 3,-57 18,4 0,-37-4,27-5,14-4,0-4,-1-4,-110-7,74 0,72 0,-92-18,89 11,-74-5,69 10,-68-13,-4-2,-246 13,216 8,135 0,0 0,1 2,-37 9,-37 7,66-16,0 1,1 2,-1 1,1 2,-29 13,40-15,1 1,1 1,0 1,0 0,1 2,1-1,0 2,-26 29,38-39,0 1,0-1,0 1,0 0,1 0,-1 0,1 0,1 0,-1 0,1 1,0-1,0 0,0 1,1-1,0 1,0-1,0 1,1-1,0 1,0-1,0 1,1-1,-1 0,1 0,1 0,-1 0,1 0,0 0,0-1,0 1,0-1,1 0,0 0,8 7,10 8,1-1,1 0,0-2,1-1,1-1,0-1,1-1,1-2,-1 0,2-2,-1-1,1-1,54 3,86 11,-107-10,65 1,-71-10,288-4,-230-18,-5 2,-62 11,0-1,57-20,51-11,-117 34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20:20.61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0,'0'630'0,"4162"-630"0,-4162-630 0,-4162 630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20:24.074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0,'4055'90'0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38:31.623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0 490 0,'4546'-489'0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38:38.28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4500 0 0,'-4500'401'0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38:40.502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0,'1739'0'0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18:46.83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0 357 0,'4366'-357'0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20:34.57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0,'4812'0'0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20:40.25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0,'4723'0'0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30T18:20:44.41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0 226,'493'0,"-440"-4,0-1,0-3,69-20,-64 14,1 2,76-6,-85 17,-8 0,0-2,49-10,-25 2,0 4,127 1,-20 2,5-17,37-1,-184 19,0 0,47-13,-45 8,62-6,383 11,-245 5,301-2,-496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18:49.50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1916 0 0,'-1916'0'0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18:59.73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0 268 0,'4233'-268'0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19:11.23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 0,'4590'-89'0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19:20.25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0,'4769'0'0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8:19:26.894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 0,'4454'-44'0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30T18:22:10.55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1 224,'22'-24,"-18"19,0 1,1-1,-1 1,1-1,0 1,0 1,1-1,-1 1,1 0,0 0,11-4,20-1,0 2,0 1,0 2,0 2,71 5,-59-1,0-2,78-8,-104 3,71-11,161-5,2417 22,-2637 0,-1 3,-1 1,1 1,-1 2,0 1,31 15,-11-6,55 13,-45-22,0-3,0-2,99-7,-96 1,-54 1,-1-1,1 0,-1 0,0-1,0-1,0 0,18-8,-25 10,-1-1,1 0,-1 0,1 0,-1-1,0 1,0-1,0 0,-1 0,1 0,0 0,-1 0,0 0,0-1,0 1,0-1,-1 1,1-1,-1 0,0 0,0 0,0 0,-1 0,1 0,-1-4,0 5,-1 0,1-1,-1 1,0 0,0 0,-1 0,1 0,0 0,-1 0,0 0,0 0,0 1,0-1,0 1,0-1,-1 1,1 0,-1 0,1 0,-1 0,0 0,0 1,0-1,0 1,-5-2,-11-4,0 1,-1 1,-20-3,24 4,-34-4,-1 1,0 3,-68 2,-152 23,201-14,-301 12,306-18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30T18:22:14.51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0 137,'131'0,"142"1,296-37,-256 3,424 10,-261 24,-438-3,1-1,53-13,-47 7,52-4,413 10,-263 6,510-3,-719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338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8.xml"/><Relationship Id="rId5" Type="http://schemas.openxmlformats.org/officeDocument/2006/relationships/image" Target="../media/image34.png"/><Relationship Id="rId4" Type="http://schemas.openxmlformats.org/officeDocument/2006/relationships/customXml" Target="../ink/ink17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37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1.xml"/><Relationship Id="rId5" Type="http://schemas.openxmlformats.org/officeDocument/2006/relationships/image" Target="../media/image350.png"/><Relationship Id="rId4" Type="http://schemas.openxmlformats.org/officeDocument/2006/relationships/customXml" Target="../ink/ink20.xml"/><Relationship Id="rId9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customXml" Target="../ink/ink5.xm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11" Type="http://schemas.openxmlformats.org/officeDocument/2006/relationships/customXml" Target="../ink/ink4.xml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customXml" Target="../ink/ink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.xml"/><Relationship Id="rId5" Type="http://schemas.openxmlformats.org/officeDocument/2006/relationships/image" Target="../media/image220.png"/><Relationship Id="rId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3.xml"/><Relationship Id="rId5" Type="http://schemas.openxmlformats.org/officeDocument/2006/relationships/image" Target="../media/image25.png"/><Relationship Id="rId4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customXml" Target="../ink/ink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6.xml"/><Relationship Id="rId5" Type="http://schemas.openxmlformats.org/officeDocument/2006/relationships/image" Target="../media/image30.png"/><Relationship Id="rId4" Type="http://schemas.openxmlformats.org/officeDocument/2006/relationships/customXml" Target="../ink/ink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3776"/>
            <a:ext cx="5906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Enterprise LAN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827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Designing a secure, redundant LAN for a medium-sized enterprise, leveraging advanced networking technologies.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663672"/>
            <a:ext cx="7556421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29864" y="391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Title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29864" y="4403765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 Design with Inter-VLAN Routing &amp; EtherChannel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243155"/>
            <a:ext cx="7556421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9864" y="5492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29864" y="5983248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 highly available and secure network infrastructure.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09C944-9D09-0750-C889-138E651C7593}"/>
                  </a:ext>
                </a:extLst>
              </p14:cNvPr>
              <p14:cNvContentPartPr/>
              <p14:nvPr/>
            </p14:nvContentPartPr>
            <p14:xfrm>
              <a:off x="12881975" y="7780168"/>
              <a:ext cx="1604160" cy="144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09C944-9D09-0750-C889-138E651C75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7975" y="7672528"/>
                <a:ext cx="1711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235DBCF-5520-6E16-EF46-2327B3AEF2E0}"/>
                  </a:ext>
                </a:extLst>
              </p14:cNvPr>
              <p14:cNvContentPartPr/>
              <p14:nvPr/>
            </p14:nvContentPartPr>
            <p14:xfrm>
              <a:off x="12914015" y="7956928"/>
              <a:ext cx="1572120" cy="128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235DBCF-5520-6E16-EF46-2327B3AEF2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0015" y="7848928"/>
                <a:ext cx="16797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FAE52E7-EB20-7CD0-9C14-86D400414D47}"/>
                  </a:ext>
                </a:extLst>
              </p14:cNvPr>
              <p14:cNvContentPartPr/>
              <p14:nvPr/>
            </p14:nvContentPartPr>
            <p14:xfrm>
              <a:off x="13844255" y="8068888"/>
              <a:ext cx="69012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FAE52E7-EB20-7CD0-9C14-86D400414D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90255" y="7852888"/>
                <a:ext cx="797760" cy="43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Router Security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54079"/>
            <a:ext cx="8284131" cy="4970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9127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Restricting Access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56485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password protection on the console line to prevent unauthorized configuration changes.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4908709"/>
            <a:ext cx="4205168" cy="1428750"/>
          </a:xfrm>
          <a:prstGeom prst="roundRect">
            <a:avLst>
              <a:gd name="adj" fmla="val 14288"/>
            </a:avLst>
          </a:prstGeom>
          <a:solidFill>
            <a:srgbClr val="101010"/>
          </a:solidFill>
          <a:ln/>
        </p:spPr>
      </p:sp>
      <p:sp>
        <p:nvSpPr>
          <p:cNvPr id="7" name="Shape 4"/>
          <p:cNvSpPr/>
          <p:nvPr/>
        </p:nvSpPr>
        <p:spPr>
          <a:xfrm>
            <a:off x="9627632" y="4908709"/>
            <a:ext cx="4227790" cy="1428750"/>
          </a:xfrm>
          <a:prstGeom prst="roundRect">
            <a:avLst>
              <a:gd name="adj" fmla="val 2381"/>
            </a:avLst>
          </a:prstGeom>
          <a:solidFill>
            <a:srgbClr val="101010"/>
          </a:solidFill>
          <a:ln/>
        </p:spPr>
      </p:sp>
      <p:sp>
        <p:nvSpPr>
          <p:cNvPr id="8" name="Text 5"/>
          <p:cNvSpPr/>
          <p:nvPr/>
        </p:nvSpPr>
        <p:spPr>
          <a:xfrm>
            <a:off x="9854446" y="5078730"/>
            <a:ext cx="37741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line con 0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password cisco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login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DC8308A-8FAB-2888-F9B3-384950C8E7C3}"/>
                  </a:ext>
                </a:extLst>
              </p14:cNvPr>
              <p14:cNvContentPartPr/>
              <p14:nvPr/>
            </p14:nvContentPartPr>
            <p14:xfrm>
              <a:off x="12897815" y="7748128"/>
              <a:ext cx="1636920" cy="176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DC8308A-8FAB-2888-F9B3-384950C8E7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3815" y="7640488"/>
                <a:ext cx="17445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243D04-FA21-9C87-21E4-A83AB943BFA7}"/>
                  </a:ext>
                </a:extLst>
              </p14:cNvPr>
              <p14:cNvContentPartPr/>
              <p14:nvPr/>
            </p14:nvContentPartPr>
            <p14:xfrm>
              <a:off x="12914015" y="7924528"/>
              <a:ext cx="1620360" cy="144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243D04-FA21-9C87-21E4-A83AB943BF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0015" y="7816528"/>
                <a:ext cx="17280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AAE29C9-F3BF-DF81-9756-931E9512529A}"/>
                  </a:ext>
                </a:extLst>
              </p14:cNvPr>
              <p14:cNvContentPartPr/>
              <p14:nvPr/>
            </p14:nvContentPartPr>
            <p14:xfrm>
              <a:off x="13876295" y="8053048"/>
              <a:ext cx="626400" cy="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AAE29C9-F3BF-DF81-9756-931E951252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22295" y="7837048"/>
                <a:ext cx="734040" cy="43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987"/>
            <a:ext cx="7744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Port Security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55746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Unauthorized Device Prevention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33142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Configuring access ports to allow only a specified number of MAC addresses, preventing rogue devices from connecting to the network.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939903"/>
            <a:ext cx="4205168" cy="2154555"/>
          </a:xfrm>
          <a:prstGeom prst="roundRect">
            <a:avLst>
              <a:gd name="adj" fmla="val 9475"/>
            </a:avLst>
          </a:prstGeom>
          <a:solidFill>
            <a:srgbClr val="101010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4939903"/>
            <a:ext cx="4227790" cy="2154555"/>
          </a:xfrm>
          <a:prstGeom prst="roundRect">
            <a:avLst>
              <a:gd name="adj" fmla="val 1579"/>
            </a:avLst>
          </a:prstGeom>
          <a:solidFill>
            <a:srgbClr val="101010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5109924"/>
            <a:ext cx="377416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interface fa0/5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switchport mode access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switchport port-security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switchport port-security maximum 2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154079"/>
            <a:ext cx="8284131" cy="4970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543898F-E92B-01B3-07D0-5B73B995A12E}"/>
                  </a:ext>
                </a:extLst>
              </p14:cNvPr>
              <p14:cNvContentPartPr/>
              <p14:nvPr/>
            </p14:nvContentPartPr>
            <p14:xfrm>
              <a:off x="12785495" y="7860448"/>
              <a:ext cx="1732680" cy="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543898F-E92B-01B3-07D0-5B73B995A1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1495" y="7644448"/>
                <a:ext cx="18403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08FD52E-4C2B-C0B8-3E38-5FAA57CF13F9}"/>
                  </a:ext>
                </a:extLst>
              </p14:cNvPr>
              <p14:cNvContentPartPr/>
              <p14:nvPr/>
            </p14:nvContentPartPr>
            <p14:xfrm>
              <a:off x="12881975" y="8004808"/>
              <a:ext cx="170064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08FD52E-4C2B-C0B8-3E38-5FAA57CF13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7975" y="7788808"/>
                <a:ext cx="1808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278C35B-7D04-2A50-877B-F6A650EE995C}"/>
                  </a:ext>
                </a:extLst>
              </p14:cNvPr>
              <p14:cNvContentPartPr/>
              <p14:nvPr/>
            </p14:nvContentPartPr>
            <p14:xfrm>
              <a:off x="13042377" y="8035768"/>
              <a:ext cx="1329840" cy="81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278C35B-7D04-2A50-877B-F6A650EE99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8377" y="7928128"/>
                <a:ext cx="1437480" cy="29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0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Core Technologies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25290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3927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VTP (VLAN Trunking Protocol)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VLAN management for efficiency.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25290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Inter-VLAN Routing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communication between different network segments.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EtherChannel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13177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Increasing bandwidth and providing link redundancy.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Port Security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13177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Preventing unauthorized device access at the port level.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085A9C0-B5C1-A3AE-7226-390FB503E50B}"/>
                  </a:ext>
                </a:extLst>
              </p14:cNvPr>
              <p14:cNvContentPartPr/>
              <p14:nvPr/>
            </p14:nvContentPartPr>
            <p14:xfrm>
              <a:off x="12914015" y="7812568"/>
              <a:ext cx="1524240" cy="96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085A9C0-B5C1-A3AE-7226-390FB503E5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60015" y="7704568"/>
                <a:ext cx="16318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77AC81-4CE3-17FB-B6E7-27F7FCADB3F1}"/>
                  </a:ext>
                </a:extLst>
              </p14:cNvPr>
              <p14:cNvContentPartPr/>
              <p14:nvPr/>
            </p14:nvContentPartPr>
            <p14:xfrm>
              <a:off x="12865415" y="8021008"/>
              <a:ext cx="1652760" cy="32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77AC81-4CE3-17FB-B6E7-27F7FCADB3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11415" y="7913008"/>
                <a:ext cx="1760400" cy="24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1471"/>
            <a:ext cx="8118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Network Scenario &amp; IP Scheme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38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enterprise network is segmented into three key departments, each with its dedicated VLAN and IP subnet.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21931"/>
            <a:ext cx="13042821" cy="1966198"/>
          </a:xfrm>
          <a:prstGeom prst="roundRect">
            <a:avLst>
              <a:gd name="adj" fmla="val 1038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02955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4173260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986326" y="4173260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172.31.10.0/24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894552" y="4173260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172.31.10.1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417326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HR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67987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4823579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986326" y="4823579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172.31.20.0/24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894552" y="4823579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172.31.20.1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482357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5330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5473898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2986326" y="5473898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172.31.30.0/24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894552" y="5473898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172.31.30.1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54738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Finance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33A831A-EE6A-6EC3-0FC0-64DDAB90F751}"/>
                  </a:ext>
                </a:extLst>
              </p14:cNvPr>
              <p14:cNvContentPartPr/>
              <p14:nvPr/>
            </p14:nvContentPartPr>
            <p14:xfrm>
              <a:off x="12801335" y="7876648"/>
              <a:ext cx="1717200" cy="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33A831A-EE6A-6EC3-0FC0-64DDAB90F7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47335" y="7660648"/>
                <a:ext cx="18248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A30F55C-9A0B-BA00-771A-2D70E2A12649}"/>
                  </a:ext>
                </a:extLst>
              </p14:cNvPr>
              <p14:cNvContentPartPr/>
              <p14:nvPr/>
            </p14:nvContentPartPr>
            <p14:xfrm>
              <a:off x="12881975" y="7988968"/>
              <a:ext cx="1603800" cy="1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A30F55C-9A0B-BA00-771A-2D70E2A126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27975" y="7880968"/>
                <a:ext cx="1711440" cy="231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7CB178-0B0A-F917-5994-59CFD698C157}"/>
                  </a:ext>
                </a:extLst>
              </p14:cNvPr>
              <p14:cNvContentPartPr/>
              <p14:nvPr/>
            </p14:nvContentPartPr>
            <p14:xfrm>
              <a:off x="12833375" y="7860088"/>
              <a:ext cx="1679760" cy="82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7CB178-0B0A-F917-5994-59CFD698C1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79735" y="7752448"/>
                <a:ext cx="17874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2A657C-D8DE-C202-41C4-8A780E0E65C5}"/>
                  </a:ext>
                </a:extLst>
              </p14:cNvPr>
              <p14:cNvContentPartPr/>
              <p14:nvPr/>
            </p14:nvContentPartPr>
            <p14:xfrm>
              <a:off x="12881975" y="8019928"/>
              <a:ext cx="1570680" cy="49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2A657C-D8DE-C202-41C4-8A780E0E65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7975" y="7912288"/>
                <a:ext cx="1678320" cy="2653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2AE18A06-801B-69D4-79B4-4DB2E35F88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94484" y="794084"/>
            <a:ext cx="3473116" cy="34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A6887-B428-BDFD-61F1-CC40F61A7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0"/>
            <a:ext cx="12344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70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VTP Configuration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54079"/>
            <a:ext cx="8284131" cy="4970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368391"/>
            <a:ext cx="390167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VTP Server (Core Switch)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020497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Configured to centrally manage VLAN creation and propagation across the network.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4364355"/>
            <a:ext cx="4205168" cy="2517458"/>
          </a:xfrm>
          <a:prstGeom prst="roundRect">
            <a:avLst>
              <a:gd name="adj" fmla="val 8109"/>
            </a:avLst>
          </a:prstGeom>
          <a:solidFill>
            <a:srgbClr val="101010"/>
          </a:solidFill>
          <a:ln/>
        </p:spPr>
      </p:sp>
      <p:sp>
        <p:nvSpPr>
          <p:cNvPr id="7" name="Shape 4"/>
          <p:cNvSpPr/>
          <p:nvPr/>
        </p:nvSpPr>
        <p:spPr>
          <a:xfrm>
            <a:off x="9627632" y="4364355"/>
            <a:ext cx="4227790" cy="2517458"/>
          </a:xfrm>
          <a:prstGeom prst="roundRect">
            <a:avLst>
              <a:gd name="adj" fmla="val 1352"/>
            </a:avLst>
          </a:prstGeom>
          <a:solidFill>
            <a:srgbClr val="101010"/>
          </a:solidFill>
          <a:ln/>
        </p:spPr>
      </p:sp>
      <p:sp>
        <p:nvSpPr>
          <p:cNvPr id="8" name="Text 5"/>
          <p:cNvSpPr/>
          <p:nvPr/>
        </p:nvSpPr>
        <p:spPr>
          <a:xfrm>
            <a:off x="9854446" y="4534376"/>
            <a:ext cx="377416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vtp mode server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vtp domain MyEnterprise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vtp password cisco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vlan 10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vlan 20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vlan 30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7C5B6AA-49D5-4459-FAAD-A4CD2BDFFE18}"/>
                  </a:ext>
                </a:extLst>
              </p14:cNvPr>
              <p14:cNvContentPartPr/>
              <p14:nvPr/>
            </p14:nvContentPartPr>
            <p14:xfrm>
              <a:off x="12881975" y="7860448"/>
              <a:ext cx="1620360" cy="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7C5B6AA-49D5-4459-FAAD-A4CD2BDFFE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7975" y="7644448"/>
                <a:ext cx="17280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3B3C5B-0393-4B2A-4C74-B660C0AF0730}"/>
                  </a:ext>
                </a:extLst>
              </p14:cNvPr>
              <p14:cNvContentPartPr/>
              <p14:nvPr/>
            </p14:nvContentPartPr>
            <p14:xfrm>
              <a:off x="12801335" y="8036848"/>
              <a:ext cx="1780920" cy="1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3B3C5B-0393-4B2A-4C74-B660C0AF07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47335" y="7928848"/>
                <a:ext cx="1888560" cy="23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987"/>
            <a:ext cx="64199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VTP Client Configuration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0099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VTP Client (Distribution Switch)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7749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to receive VLAN updates automatically from the VTP server, ensuring consistent VLAN information.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5121354"/>
            <a:ext cx="4205168" cy="1428750"/>
          </a:xfrm>
          <a:prstGeom prst="roundRect">
            <a:avLst>
              <a:gd name="adj" fmla="val 14288"/>
            </a:avLst>
          </a:prstGeom>
          <a:solidFill>
            <a:srgbClr val="101010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5121354"/>
            <a:ext cx="4227790" cy="1428750"/>
          </a:xfrm>
          <a:prstGeom prst="roundRect">
            <a:avLst>
              <a:gd name="adj" fmla="val 2381"/>
            </a:avLst>
          </a:prstGeom>
          <a:solidFill>
            <a:srgbClr val="101010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5291376"/>
            <a:ext cx="37741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vtp mode client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vtp domain MyEnterprise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vtp password cisco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154079"/>
            <a:ext cx="8284131" cy="4970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40AA0F3-B143-225F-63B0-F42F90182E36}"/>
                  </a:ext>
                </a:extLst>
              </p14:cNvPr>
              <p14:cNvContentPartPr/>
              <p14:nvPr/>
            </p14:nvContentPartPr>
            <p14:xfrm>
              <a:off x="12914015" y="7892488"/>
              <a:ext cx="1540800" cy="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40AA0F3-B143-225F-63B0-F42F90182E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0015" y="7676488"/>
                <a:ext cx="16484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4B60A6-56EC-82AE-3AD4-757E45E339F5}"/>
                  </a:ext>
                </a:extLst>
              </p14:cNvPr>
              <p14:cNvContentPartPr/>
              <p14:nvPr/>
            </p14:nvContentPartPr>
            <p14:xfrm>
              <a:off x="12785495" y="8026408"/>
              <a:ext cx="1686240" cy="59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4B60A6-56EC-82AE-3AD4-757E45E339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1495" y="7918768"/>
                <a:ext cx="1793880" cy="27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62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3373755"/>
            <a:ext cx="8623578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EtherChannel for High Availability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8906" y="4379476"/>
            <a:ext cx="13092589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EtherChannel aggregates multiple physical links into a single logical link, enhancing bandwidth and providing redundancy between core and distribution switches.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8906" y="5639991"/>
            <a:ext cx="4222313" cy="1962031"/>
          </a:xfrm>
          <a:prstGeom prst="roundRect">
            <a:avLst>
              <a:gd name="adj" fmla="val 7457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768906" y="5609511"/>
            <a:ext cx="4222313" cy="121920"/>
          </a:xfrm>
          <a:prstGeom prst="roundRect">
            <a:avLst>
              <a:gd name="adj" fmla="val 162186"/>
            </a:avLst>
          </a:prstGeom>
          <a:solidFill>
            <a:srgbClr val="FC8337"/>
          </a:solidFill>
          <a:ln/>
        </p:spPr>
      </p:sp>
      <p:sp>
        <p:nvSpPr>
          <p:cNvPr id="7" name="Shape 4"/>
          <p:cNvSpPr/>
          <p:nvPr/>
        </p:nvSpPr>
        <p:spPr>
          <a:xfrm>
            <a:off x="2550497" y="5310545"/>
            <a:ext cx="659011" cy="659011"/>
          </a:xfrm>
          <a:prstGeom prst="roundRect">
            <a:avLst>
              <a:gd name="adj" fmla="val 138753"/>
            </a:avLst>
          </a:prstGeom>
          <a:solidFill>
            <a:srgbClr val="FC8337"/>
          </a:solidFill>
          <a:ln/>
        </p:spPr>
      </p:sp>
      <p:sp>
        <p:nvSpPr>
          <p:cNvPr id="8" name="Text 5"/>
          <p:cNvSpPr/>
          <p:nvPr/>
        </p:nvSpPr>
        <p:spPr>
          <a:xfrm>
            <a:off x="2748141" y="5475327"/>
            <a:ext cx="263604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19056" y="618922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Increased Bandwidth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19056" y="6660118"/>
            <a:ext cx="3722013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links for higher data throughput.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5203984" y="5639991"/>
            <a:ext cx="4222313" cy="1962031"/>
          </a:xfrm>
          <a:prstGeom prst="roundRect">
            <a:avLst>
              <a:gd name="adj" fmla="val 7457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203984" y="5609511"/>
            <a:ext cx="4222313" cy="121920"/>
          </a:xfrm>
          <a:prstGeom prst="roundRect">
            <a:avLst>
              <a:gd name="adj" fmla="val 162186"/>
            </a:avLst>
          </a:prstGeom>
          <a:solidFill>
            <a:srgbClr val="FC8337"/>
          </a:solidFill>
          <a:ln/>
        </p:spPr>
      </p:sp>
      <p:sp>
        <p:nvSpPr>
          <p:cNvPr id="13" name="Shape 10"/>
          <p:cNvSpPr/>
          <p:nvPr/>
        </p:nvSpPr>
        <p:spPr>
          <a:xfrm>
            <a:off x="6985575" y="5310545"/>
            <a:ext cx="659011" cy="659011"/>
          </a:xfrm>
          <a:prstGeom prst="roundRect">
            <a:avLst>
              <a:gd name="adj" fmla="val 138753"/>
            </a:avLst>
          </a:prstGeom>
          <a:solidFill>
            <a:srgbClr val="FC8337"/>
          </a:solidFill>
          <a:ln/>
        </p:spPr>
      </p:sp>
      <p:sp>
        <p:nvSpPr>
          <p:cNvPr id="14" name="Text 11"/>
          <p:cNvSpPr/>
          <p:nvPr/>
        </p:nvSpPr>
        <p:spPr>
          <a:xfrm>
            <a:off x="7183219" y="5475327"/>
            <a:ext cx="263604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5454134" y="618922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Redundancy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5454134" y="6660118"/>
            <a:ext cx="3722013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network uptime if one link fails.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9639062" y="5639991"/>
            <a:ext cx="4222313" cy="1962031"/>
          </a:xfrm>
          <a:prstGeom prst="roundRect">
            <a:avLst>
              <a:gd name="adj" fmla="val 7457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9639062" y="5609511"/>
            <a:ext cx="4222313" cy="121920"/>
          </a:xfrm>
          <a:prstGeom prst="roundRect">
            <a:avLst>
              <a:gd name="adj" fmla="val 162186"/>
            </a:avLst>
          </a:prstGeom>
          <a:solidFill>
            <a:srgbClr val="FC8337"/>
          </a:solidFill>
          <a:ln/>
        </p:spPr>
      </p:sp>
      <p:sp>
        <p:nvSpPr>
          <p:cNvPr id="19" name="Shape 16"/>
          <p:cNvSpPr/>
          <p:nvPr/>
        </p:nvSpPr>
        <p:spPr>
          <a:xfrm>
            <a:off x="11420654" y="5310545"/>
            <a:ext cx="659011" cy="659011"/>
          </a:xfrm>
          <a:prstGeom prst="roundRect">
            <a:avLst>
              <a:gd name="adj" fmla="val 138753"/>
            </a:avLst>
          </a:prstGeom>
          <a:solidFill>
            <a:srgbClr val="FC8337"/>
          </a:solidFill>
          <a:ln/>
        </p:spPr>
      </p:sp>
      <p:sp>
        <p:nvSpPr>
          <p:cNvPr id="20" name="Text 17"/>
          <p:cNvSpPr/>
          <p:nvPr/>
        </p:nvSpPr>
        <p:spPr>
          <a:xfrm>
            <a:off x="11618297" y="5475327"/>
            <a:ext cx="263604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9889212" y="618922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Load Balancing</a:t>
            </a:r>
            <a:endParaRPr lang="en-US" sz="2150" dirty="0"/>
          </a:p>
        </p:txBody>
      </p:sp>
      <p:sp>
        <p:nvSpPr>
          <p:cNvPr id="22" name="Text 19"/>
          <p:cNvSpPr/>
          <p:nvPr/>
        </p:nvSpPr>
        <p:spPr>
          <a:xfrm>
            <a:off x="9889212" y="6660118"/>
            <a:ext cx="372201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Distributes traffic across active links.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DE804D-00F5-673D-C0D8-570D62BF7DCB}"/>
                  </a:ext>
                </a:extLst>
              </p14:cNvPr>
              <p14:cNvContentPartPr/>
              <p14:nvPr/>
            </p14:nvContentPartPr>
            <p14:xfrm>
              <a:off x="12897815" y="7811488"/>
              <a:ext cx="1576440" cy="294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DE804D-00F5-673D-C0D8-570D62BF7D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3815" y="7703848"/>
                <a:ext cx="1684080" cy="50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987"/>
            <a:ext cx="8495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EtherChannel Commands (LACP)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4525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commands configure the interfaces for EtherChannel using Link Aggregation Control Protocol (LACP) in active mode, and set them as trunk ports for VLAN traffic.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934188"/>
            <a:ext cx="4205168" cy="1428750"/>
          </a:xfrm>
          <a:prstGeom prst="roundRect">
            <a:avLst>
              <a:gd name="adj" fmla="val 14288"/>
            </a:avLst>
          </a:prstGeom>
          <a:solidFill>
            <a:srgbClr val="101010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4934188"/>
            <a:ext cx="4227790" cy="1428750"/>
          </a:xfrm>
          <a:prstGeom prst="roundRect">
            <a:avLst>
              <a:gd name="adj" fmla="val 2381"/>
            </a:avLst>
          </a:prstGeom>
          <a:solidFill>
            <a:srgbClr val="101010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5104209"/>
            <a:ext cx="37741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interface range fa0/1 - 2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channel-group 1 mode active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switchport mode trunk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154079"/>
            <a:ext cx="8284131" cy="4970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941549-7F1D-EB00-410A-2D0D58D123A0}"/>
                  </a:ext>
                </a:extLst>
              </p14:cNvPr>
              <p14:cNvContentPartPr/>
              <p14:nvPr/>
            </p14:nvContentPartPr>
            <p14:xfrm>
              <a:off x="12956495" y="7823368"/>
              <a:ext cx="1498680" cy="227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941549-7F1D-EB00-410A-2D0D58D123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02495" y="7715368"/>
                <a:ext cx="16063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1A9F2B-8C46-2F50-F22F-50B5193821FB}"/>
                  </a:ext>
                </a:extLst>
              </p14:cNvPr>
              <p14:cNvContentPartPr/>
              <p14:nvPr/>
            </p14:nvContentPartPr>
            <p14:xfrm>
              <a:off x="12897815" y="7924528"/>
              <a:ext cx="1460160" cy="32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1A9F2B-8C46-2F50-F22F-50B5193821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3815" y="7816528"/>
                <a:ext cx="1567800" cy="24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81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Inter-VLAN Routing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2710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single physical interface on the router is logically divided into sub-interfaces, each serving as the default gateway for a specific VLAN, enabling communication between different VLANs.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70960"/>
            <a:ext cx="7556421" cy="2880360"/>
          </a:xfrm>
          <a:prstGeom prst="roundRect">
            <a:avLst>
              <a:gd name="adj" fmla="val 7087"/>
            </a:avLst>
          </a:prstGeom>
          <a:solidFill>
            <a:srgbClr val="101010"/>
          </a:solidFill>
          <a:ln/>
        </p:spPr>
      </p:sp>
      <p:sp>
        <p:nvSpPr>
          <p:cNvPr id="6" name="Shape 3"/>
          <p:cNvSpPr/>
          <p:nvPr/>
        </p:nvSpPr>
        <p:spPr>
          <a:xfrm>
            <a:off x="782479" y="3870960"/>
            <a:ext cx="7579043" cy="2880360"/>
          </a:xfrm>
          <a:prstGeom prst="roundRect">
            <a:avLst>
              <a:gd name="adj" fmla="val 1181"/>
            </a:avLst>
          </a:prstGeom>
          <a:solidFill>
            <a:srgbClr val="101010"/>
          </a:solidFill>
          <a:ln/>
        </p:spPr>
      </p:sp>
      <p:sp>
        <p:nvSpPr>
          <p:cNvPr id="7" name="Text 4"/>
          <p:cNvSpPr/>
          <p:nvPr/>
        </p:nvSpPr>
        <p:spPr>
          <a:xfrm>
            <a:off x="1009293" y="4040981"/>
            <a:ext cx="71254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interface gi0/0.10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encapsulation dot1Q 10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ip address 172.31.10.1 255.255.255.0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interface gi0/0.20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encapsulation dot1Q 20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10101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ip address 172.31.20.1 255.255.255.0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419</Words>
  <Application>Microsoft Office PowerPoint</Application>
  <PresentationFormat>Custom</PresentationFormat>
  <Paragraphs>92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Saira Medium</vt:lpstr>
      <vt:lpstr>Arial</vt:lpstr>
      <vt:lpstr>Roboto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Fahim</cp:lastModifiedBy>
  <cp:revision>5</cp:revision>
  <dcterms:created xsi:type="dcterms:W3CDTF">2026-01-30T18:17:33Z</dcterms:created>
  <dcterms:modified xsi:type="dcterms:W3CDTF">2026-02-04T18:26:33Z</dcterms:modified>
</cp:coreProperties>
</file>